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8"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Powis" initials="KP" lastIdx="8" clrIdx="0">
    <p:extLst>
      <p:ext uri="{19B8F6BF-5375-455C-9EA6-DF929625EA0E}">
        <p15:presenceInfo xmlns:p15="http://schemas.microsoft.com/office/powerpoint/2012/main" userId="094b26029ce9b08c" providerId="Windows Live"/>
      </p:ext>
    </p:extLst>
  </p:cmAuthor>
  <p:cmAuthor id="2" name="Schenkel, Sara" initials="SS" lastIdx="1" clrIdx="1">
    <p:extLst>
      <p:ext uri="{19B8F6BF-5375-455C-9EA6-DF929625EA0E}">
        <p15:presenceInfo xmlns:p15="http://schemas.microsoft.com/office/powerpoint/2012/main" userId="S::SSCHENKEL1@mgh.harvard.edu::da7414b2-5d0f-449a-be5c-1ab0a8c942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7" autoAdjust="0"/>
    <p:restoredTop sz="94660"/>
  </p:normalViewPr>
  <p:slideViewPr>
    <p:cSldViewPr snapToGrid="0">
      <p:cViewPr varScale="1">
        <p:scale>
          <a:sx n="108" d="100"/>
          <a:sy n="108" d="100"/>
        </p:scale>
        <p:origin x="6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8142-1495-92E3-53D9-D37EC99610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2F9F25-9CE2-D7A0-EC75-37341F384C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E01B85-5164-F014-2953-AA928EEDCBFD}"/>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5" name="Footer Placeholder 4">
            <a:extLst>
              <a:ext uri="{FF2B5EF4-FFF2-40B4-BE49-F238E27FC236}">
                <a16:creationId xmlns:a16="http://schemas.microsoft.com/office/drawing/2014/main" id="{D378196E-DE3A-A72E-F571-ECC7B311CF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8374DA-92E8-2421-3FA9-3FC1CBD4CF56}"/>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3306906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58EED-478B-8A5C-ABD2-9817AED40B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C13944-253C-9980-B4A5-CE68E48D36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9FAFE7-7E16-4789-A69A-F5D8FC21B827}"/>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5" name="Footer Placeholder 4">
            <a:extLst>
              <a:ext uri="{FF2B5EF4-FFF2-40B4-BE49-F238E27FC236}">
                <a16:creationId xmlns:a16="http://schemas.microsoft.com/office/drawing/2014/main" id="{D628FDBD-C808-954F-F9CF-72D3AE7148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74A5F-A68B-335F-5239-F1FBBE697BDD}"/>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117428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4DCE1A-2B25-03E2-4CFD-B2EDF5C7C2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8B30B0-7B71-B179-AB4D-C428A73C52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9F87DC-DB3E-F877-B955-9A3E6F82FD57}"/>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5" name="Footer Placeholder 4">
            <a:extLst>
              <a:ext uri="{FF2B5EF4-FFF2-40B4-BE49-F238E27FC236}">
                <a16:creationId xmlns:a16="http://schemas.microsoft.com/office/drawing/2014/main" id="{B0826F33-E55D-E686-D863-A83A0F2A99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23C16-0317-C712-1D33-12985389AD3A}"/>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416599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2F8D5-62E5-4AEC-1F92-C1B98794FF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06F2B7-85D5-9851-0B3E-A68A11320A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FD5FA2-35EA-F121-3F2C-3F8EA8812154}"/>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5" name="Footer Placeholder 4">
            <a:extLst>
              <a:ext uri="{FF2B5EF4-FFF2-40B4-BE49-F238E27FC236}">
                <a16:creationId xmlns:a16="http://schemas.microsoft.com/office/drawing/2014/main" id="{FCBD49B9-EC87-D4A3-7F9C-C164A64320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95589E-8FFF-8602-2C6A-74A325C00095}"/>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580309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6224C-AFB4-4F3C-16EF-F18CF42E94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E60EEF-0574-9A35-4CC7-EDBD49F6E4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D9B0D5E-A199-D91B-2895-C150EAFA818A}"/>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5" name="Footer Placeholder 4">
            <a:extLst>
              <a:ext uri="{FF2B5EF4-FFF2-40B4-BE49-F238E27FC236}">
                <a16:creationId xmlns:a16="http://schemas.microsoft.com/office/drawing/2014/main" id="{479D3C5F-9B25-A8E0-F124-2A280426E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BABB4-E2D8-0625-85A6-17482F6EC2CE}"/>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1376893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B4F4A-800F-1621-D190-6F2C57E020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685665-44E4-E291-B18D-491A2D9B85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ED02E2-115A-B006-5F70-C7799BE9377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68B089-8C4F-6DFE-5C25-4CDA54BFE846}"/>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6" name="Footer Placeholder 5">
            <a:extLst>
              <a:ext uri="{FF2B5EF4-FFF2-40B4-BE49-F238E27FC236}">
                <a16:creationId xmlns:a16="http://schemas.microsoft.com/office/drawing/2014/main" id="{F229C0E0-9889-ABAA-A64C-1B14DEC89C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60113F-5145-0BFB-0A1D-6CEC2EE3BCC6}"/>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11371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5FBD8-56CA-6A63-6321-94DD704E4DD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B3065F-6EF0-85F3-96D9-3D63FD4384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1154B2-DB82-8FA4-E459-929B8D42CC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41741A-D73F-6812-5E93-21D3DE54DF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9E483B-E23F-9636-AC33-56F37D8212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0953DA-4F37-D579-4999-A3C840F8BDA1}"/>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8" name="Footer Placeholder 7">
            <a:extLst>
              <a:ext uri="{FF2B5EF4-FFF2-40B4-BE49-F238E27FC236}">
                <a16:creationId xmlns:a16="http://schemas.microsoft.com/office/drawing/2014/main" id="{FF48C953-69EE-5E8F-176A-84175810AF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870B15B-530F-66A8-A9AF-F3ECE07BD910}"/>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124691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CB656-8BFE-B403-F03F-254A5B1EF8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18B481-C738-F7E9-52C8-A3F1C427268D}"/>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4" name="Footer Placeholder 3">
            <a:extLst>
              <a:ext uri="{FF2B5EF4-FFF2-40B4-BE49-F238E27FC236}">
                <a16:creationId xmlns:a16="http://schemas.microsoft.com/office/drawing/2014/main" id="{186A6624-F5B0-D502-334F-0BAB105443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1C24074-F057-8378-B992-339ED2CBBACC}"/>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1709395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83FF97-59A0-7B23-A208-FF5FE01AB6F5}"/>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3" name="Footer Placeholder 2">
            <a:extLst>
              <a:ext uri="{FF2B5EF4-FFF2-40B4-BE49-F238E27FC236}">
                <a16:creationId xmlns:a16="http://schemas.microsoft.com/office/drawing/2014/main" id="{04867DD0-E161-E4A5-82CD-0F8EE2E812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7E7A7-4620-66F5-611F-727F7E096DE0}"/>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3681711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5A8B5-DBD6-01FF-5DF8-5066F473B7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ED1041-81D6-9453-C410-C1D63026B0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6F571E-0493-7867-7AFD-0044EF7716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90AE4-99BC-B5DD-E49C-92FF4E57789D}"/>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6" name="Footer Placeholder 5">
            <a:extLst>
              <a:ext uri="{FF2B5EF4-FFF2-40B4-BE49-F238E27FC236}">
                <a16:creationId xmlns:a16="http://schemas.microsoft.com/office/drawing/2014/main" id="{05E50B6A-1C23-DC5E-78E3-96DC1F400A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027C0D-DC6D-2187-A1BE-B8443DDFFDE3}"/>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3022501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6576-99C8-42FA-6355-27AA65927D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63E37B-8CF2-961B-F17D-E8D6A3A244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D969D67-1248-61A2-5362-A91043B38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31EED4-63CB-7F63-7699-C0B87567E869}"/>
              </a:ext>
            </a:extLst>
          </p:cNvPr>
          <p:cNvSpPr>
            <a:spLocks noGrp="1"/>
          </p:cNvSpPr>
          <p:nvPr>
            <p:ph type="dt" sz="half" idx="10"/>
          </p:nvPr>
        </p:nvSpPr>
        <p:spPr/>
        <p:txBody>
          <a:bodyPr/>
          <a:lstStyle/>
          <a:p>
            <a:fld id="{58E24FA8-6426-4C1D-929B-F17452073273}" type="datetimeFigureOut">
              <a:rPr lang="en-US" smtClean="0"/>
              <a:t>3/13/2025</a:t>
            </a:fld>
            <a:endParaRPr lang="en-US"/>
          </a:p>
        </p:txBody>
      </p:sp>
      <p:sp>
        <p:nvSpPr>
          <p:cNvPr id="6" name="Footer Placeholder 5">
            <a:extLst>
              <a:ext uri="{FF2B5EF4-FFF2-40B4-BE49-F238E27FC236}">
                <a16:creationId xmlns:a16="http://schemas.microsoft.com/office/drawing/2014/main" id="{4F461FD8-6A4E-8431-0458-14D7E5C916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4E646-9045-2A64-E0AB-F61554DE4E05}"/>
              </a:ext>
            </a:extLst>
          </p:cNvPr>
          <p:cNvSpPr>
            <a:spLocks noGrp="1"/>
          </p:cNvSpPr>
          <p:nvPr>
            <p:ph type="sldNum" sz="quarter" idx="12"/>
          </p:nvPr>
        </p:nvSpPr>
        <p:spPr/>
        <p:txBody>
          <a:bodyPr/>
          <a:lstStyle/>
          <a:p>
            <a:fld id="{E7E80CB6-734D-494C-9BA6-D6EC6F26D81D}" type="slidenum">
              <a:rPr lang="en-US" smtClean="0"/>
              <a:t>‹#›</a:t>
            </a:fld>
            <a:endParaRPr lang="en-US"/>
          </a:p>
        </p:txBody>
      </p:sp>
    </p:spTree>
    <p:extLst>
      <p:ext uri="{BB962C8B-B14F-4D97-AF65-F5344CB8AC3E}">
        <p14:creationId xmlns:p14="http://schemas.microsoft.com/office/powerpoint/2010/main" val="3672560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1B81BE-6FE3-D909-216A-B775D9B188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29618C-2AF8-C0B7-6906-63243C71A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FAD080-BE1D-96E5-0327-F666DF2153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8E24FA8-6426-4C1D-929B-F17452073273}" type="datetimeFigureOut">
              <a:rPr lang="en-US" smtClean="0"/>
              <a:t>3/13/2025</a:t>
            </a:fld>
            <a:endParaRPr lang="en-US"/>
          </a:p>
        </p:txBody>
      </p:sp>
      <p:sp>
        <p:nvSpPr>
          <p:cNvPr id="5" name="Footer Placeholder 4">
            <a:extLst>
              <a:ext uri="{FF2B5EF4-FFF2-40B4-BE49-F238E27FC236}">
                <a16:creationId xmlns:a16="http://schemas.microsoft.com/office/drawing/2014/main" id="{A4775806-9D1C-305E-E071-F7B0A21802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4D46716-AE42-0E4B-3C9C-2F1BF88ADC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7E80CB6-734D-494C-9BA6-D6EC6F26D81D}" type="slidenum">
              <a:rPr lang="en-US" smtClean="0"/>
              <a:t>‹#›</a:t>
            </a:fld>
            <a:endParaRPr lang="en-US"/>
          </a:p>
        </p:txBody>
      </p:sp>
    </p:spTree>
    <p:extLst>
      <p:ext uri="{BB962C8B-B14F-4D97-AF65-F5344CB8AC3E}">
        <p14:creationId xmlns:p14="http://schemas.microsoft.com/office/powerpoint/2010/main" val="183391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D16B3-CEDA-A23E-D8BE-7CB97247AAA1}"/>
              </a:ext>
            </a:extLst>
          </p:cNvPr>
          <p:cNvSpPr>
            <a:spLocks noGrp="1"/>
          </p:cNvSpPr>
          <p:nvPr>
            <p:ph type="ctrTitle"/>
          </p:nvPr>
        </p:nvSpPr>
        <p:spPr/>
        <p:txBody>
          <a:bodyPr/>
          <a:lstStyle/>
          <a:p>
            <a:r>
              <a:rPr lang="en-US" dirty="0"/>
              <a:t>FLOURISH Group Maximums and EDC Controls </a:t>
            </a:r>
          </a:p>
        </p:txBody>
      </p:sp>
    </p:spTree>
    <p:extLst>
      <p:ext uri="{BB962C8B-B14F-4D97-AF65-F5344CB8AC3E}">
        <p14:creationId xmlns:p14="http://schemas.microsoft.com/office/powerpoint/2010/main" val="1307685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B0D8D-E8C9-1B60-9A69-CB4A8096B7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3DF9E4-454E-CA17-4633-0791F2EA21A7}"/>
              </a:ext>
            </a:extLst>
          </p:cNvPr>
          <p:cNvSpPr>
            <a:spLocks noGrp="1"/>
          </p:cNvSpPr>
          <p:nvPr>
            <p:ph type="title"/>
          </p:nvPr>
        </p:nvSpPr>
        <p:spPr/>
        <p:txBody>
          <a:bodyPr/>
          <a:lstStyle/>
          <a:p>
            <a:r>
              <a:rPr lang="en-US" dirty="0"/>
              <a:t>Neurobehavioral Assessments</a:t>
            </a:r>
            <a:br>
              <a:rPr lang="en-US" sz="3600" dirty="0"/>
            </a:br>
            <a:r>
              <a:rPr lang="en-US" sz="3600" dirty="0" err="1"/>
              <a:t>PennCNB</a:t>
            </a:r>
            <a:r>
              <a:rPr lang="en-US" sz="3600" dirty="0"/>
              <a:t>/CBCL/Brief-2 (Cohort B &amp; C)</a:t>
            </a:r>
            <a:endParaRPr lang="en-US" dirty="0"/>
          </a:p>
        </p:txBody>
      </p:sp>
      <p:graphicFrame>
        <p:nvGraphicFramePr>
          <p:cNvPr id="4" name="Content Placeholder 3">
            <a:extLst>
              <a:ext uri="{FF2B5EF4-FFF2-40B4-BE49-F238E27FC236}">
                <a16:creationId xmlns:a16="http://schemas.microsoft.com/office/drawing/2014/main" id="{D1C06293-6B3C-C042-D82F-DE89BB1B5241}"/>
              </a:ext>
            </a:extLst>
          </p:cNvPr>
          <p:cNvGraphicFramePr>
            <a:graphicFrameLocks noGrp="1"/>
          </p:cNvGraphicFramePr>
          <p:nvPr>
            <p:ph idx="1"/>
            <p:extLst>
              <p:ext uri="{D42A27DB-BD31-4B8C-83A1-F6EECF244321}">
                <p14:modId xmlns:p14="http://schemas.microsoft.com/office/powerpoint/2010/main" val="2494955974"/>
              </p:ext>
            </p:extLst>
          </p:nvPr>
        </p:nvGraphicFramePr>
        <p:xfrm>
          <a:off x="838200" y="2325362"/>
          <a:ext cx="10515600" cy="2564266"/>
        </p:xfrm>
        <a:graphic>
          <a:graphicData uri="http://schemas.openxmlformats.org/drawingml/2006/table">
            <a:tbl>
              <a:tblPr firstRow="1" firstCol="1" bandRow="1">
                <a:tableStyleId>{17292A2E-F333-43FB-9621-5CBBE7FDCDCB}</a:tableStyleId>
              </a:tblPr>
              <a:tblGrid>
                <a:gridCol w="5286636">
                  <a:extLst>
                    <a:ext uri="{9D8B030D-6E8A-4147-A177-3AD203B41FA5}">
                      <a16:colId xmlns:a16="http://schemas.microsoft.com/office/drawing/2014/main" val="2826451050"/>
                    </a:ext>
                  </a:extLst>
                </a:gridCol>
                <a:gridCol w="1742988">
                  <a:extLst>
                    <a:ext uri="{9D8B030D-6E8A-4147-A177-3AD203B41FA5}">
                      <a16:colId xmlns:a16="http://schemas.microsoft.com/office/drawing/2014/main" val="3895617622"/>
                    </a:ext>
                  </a:extLst>
                </a:gridCol>
                <a:gridCol w="1742988">
                  <a:extLst>
                    <a:ext uri="{9D8B030D-6E8A-4147-A177-3AD203B41FA5}">
                      <a16:colId xmlns:a16="http://schemas.microsoft.com/office/drawing/2014/main" val="2862313290"/>
                    </a:ext>
                  </a:extLst>
                </a:gridCol>
                <a:gridCol w="1742988">
                  <a:extLst>
                    <a:ext uri="{9D8B030D-6E8A-4147-A177-3AD203B41FA5}">
                      <a16:colId xmlns:a16="http://schemas.microsoft.com/office/drawing/2014/main" val="1958494998"/>
                    </a:ext>
                  </a:extLst>
                </a:gridCol>
              </a:tblGrid>
              <a:tr h="529262">
                <a:tc>
                  <a:txBody>
                    <a:bodyPr/>
                    <a:lstStyle/>
                    <a:p>
                      <a:pPr marL="0" marR="0">
                        <a:lnSpc>
                          <a:spcPct val="115000"/>
                        </a:lnSpc>
                        <a:spcBef>
                          <a:spcPts val="0"/>
                        </a:spcBef>
                        <a:spcAft>
                          <a:spcPts val="0"/>
                        </a:spcAft>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3200" kern="100" dirty="0">
                          <a:effectLst/>
                          <a:latin typeface="Calibri" panose="020F0502020204030204" pitchFamily="34" charset="0"/>
                          <a:ea typeface="Aptos" panose="020B0004020202020204" pitchFamily="34" charset="0"/>
                          <a:cs typeface="Times New Roman" panose="02020603050405020304" pitchFamily="18" charset="0"/>
                        </a:rPr>
                        <a:t>Total</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3200" kern="100" dirty="0">
                          <a:effectLst/>
                          <a:latin typeface="Calibri" panose="020F0502020204030204" pitchFamily="34" charset="0"/>
                          <a:ea typeface="Aptos" panose="020B0004020202020204" pitchFamily="34" charset="0"/>
                          <a:cs typeface="Times New Roman" panose="02020603050405020304" pitchFamily="18" charset="0"/>
                        </a:rPr>
                        <a:t>HEU</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3200" kern="100" dirty="0">
                          <a:effectLst/>
                          <a:latin typeface="Calibri" panose="020F0502020204030204" pitchFamily="34" charset="0"/>
                          <a:ea typeface="Aptos" panose="020B0004020202020204" pitchFamily="34" charset="0"/>
                          <a:cs typeface="Times New Roman" panose="02020603050405020304" pitchFamily="18" charset="0"/>
                        </a:rPr>
                        <a:t>HUU</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4077528"/>
                  </a:ext>
                </a:extLst>
              </a:tr>
              <a:tr h="507764">
                <a:tc>
                  <a:txBody>
                    <a:bodyPr/>
                    <a:lstStyle/>
                    <a:p>
                      <a:pPr marL="0" marR="0">
                        <a:lnSpc>
                          <a:spcPct val="115000"/>
                        </a:lnSpc>
                        <a:spcBef>
                          <a:spcPts val="0"/>
                        </a:spcBef>
                        <a:spcAft>
                          <a:spcPts val="0"/>
                        </a:spcAft>
                      </a:pPr>
                      <a:r>
                        <a:rPr lang="en-US" sz="2400" kern="100" dirty="0">
                          <a:effectLst/>
                        </a:rPr>
                        <a:t>Neurobehavioral Assessments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kern="100" dirty="0">
                          <a:effectLst/>
                        </a:rPr>
                        <a:t>300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kern="100" dirty="0">
                          <a:effectLst/>
                        </a:rPr>
                        <a:t>200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800" kern="100" dirty="0">
                          <a:effectLst/>
                        </a:rPr>
                        <a:t>100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solidFill>
                      <a:schemeClr val="bg2">
                        <a:lumMod val="75000"/>
                      </a:schemeClr>
                    </a:solidFill>
                  </a:tcPr>
                </a:tc>
                <a:extLst>
                  <a:ext uri="{0D108BD9-81ED-4DB2-BD59-A6C34878D82A}">
                    <a16:rowId xmlns:a16="http://schemas.microsoft.com/office/drawing/2014/main" val="3647307897"/>
                  </a:ext>
                </a:extLst>
              </a:tr>
              <a:tr h="507764">
                <a:tc>
                  <a:txBody>
                    <a:bodyPr/>
                    <a:lstStyle/>
                    <a:p>
                      <a:pPr marL="0" marR="0" algn="r">
                        <a:lnSpc>
                          <a:spcPct val="115000"/>
                        </a:lnSpc>
                        <a:spcBef>
                          <a:spcPts val="0"/>
                        </a:spcBef>
                        <a:spcAft>
                          <a:spcPts val="0"/>
                        </a:spcAft>
                      </a:pP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PennCNB</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300</a:t>
                      </a:r>
                    </a:p>
                  </a:txBody>
                  <a:tcPr marL="68580" marR="68580" marT="0" marB="0"/>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200</a:t>
                      </a:r>
                    </a:p>
                  </a:txBody>
                  <a:tcPr marL="68580" marR="68580" marT="0" marB="0"/>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100</a:t>
                      </a:r>
                    </a:p>
                  </a:txBody>
                  <a:tcPr marL="68580" marR="68580" marT="0" marB="0">
                    <a:solidFill>
                      <a:schemeClr val="bg2">
                        <a:lumMod val="75000"/>
                      </a:schemeClr>
                    </a:solidFill>
                  </a:tcPr>
                </a:tc>
                <a:extLst>
                  <a:ext uri="{0D108BD9-81ED-4DB2-BD59-A6C34878D82A}">
                    <a16:rowId xmlns:a16="http://schemas.microsoft.com/office/drawing/2014/main" val="367212731"/>
                  </a:ext>
                </a:extLst>
              </a:tr>
              <a:tr h="507764">
                <a:tc>
                  <a:txBody>
                    <a:bodyPr/>
                    <a:lstStyle/>
                    <a:p>
                      <a:pPr marL="0" marR="0" algn="r">
                        <a:lnSpc>
                          <a:spcPct val="115000"/>
                        </a:lnSpc>
                        <a:spcBef>
                          <a:spcPts val="0"/>
                        </a:spcBef>
                        <a:spcAft>
                          <a:spcPts val="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CBCL</a:t>
                      </a:r>
                    </a:p>
                  </a:txBody>
                  <a:tcPr marL="68580" marR="68580" marT="0" marB="0" anchor="ctr"/>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300</a:t>
                      </a:r>
                    </a:p>
                  </a:txBody>
                  <a:tcPr marL="68580" marR="68580" marT="0" marB="0"/>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200</a:t>
                      </a:r>
                    </a:p>
                  </a:txBody>
                  <a:tcPr marL="68580" marR="68580" marT="0" marB="0"/>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100</a:t>
                      </a:r>
                    </a:p>
                  </a:txBody>
                  <a:tcPr marL="68580" marR="68580" marT="0" marB="0">
                    <a:solidFill>
                      <a:schemeClr val="bg2">
                        <a:lumMod val="75000"/>
                      </a:schemeClr>
                    </a:solidFill>
                  </a:tcPr>
                </a:tc>
                <a:extLst>
                  <a:ext uri="{0D108BD9-81ED-4DB2-BD59-A6C34878D82A}">
                    <a16:rowId xmlns:a16="http://schemas.microsoft.com/office/drawing/2014/main" val="1358149566"/>
                  </a:ext>
                </a:extLst>
              </a:tr>
              <a:tr h="507764">
                <a:tc>
                  <a:txBody>
                    <a:bodyPr/>
                    <a:lstStyle/>
                    <a:p>
                      <a:pPr marL="0" marR="0" algn="r">
                        <a:lnSpc>
                          <a:spcPct val="115000"/>
                        </a:lnSpc>
                        <a:spcBef>
                          <a:spcPts val="0"/>
                        </a:spcBef>
                        <a:spcAft>
                          <a:spcPts val="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Brief-2 Parent Report</a:t>
                      </a:r>
                    </a:p>
                  </a:txBody>
                  <a:tcPr marL="68580" marR="68580" marT="0" marB="0" anchor="ctr"/>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300</a:t>
                      </a:r>
                    </a:p>
                  </a:txBody>
                  <a:tcPr marL="68580" marR="68580" marT="0" marB="0"/>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200</a:t>
                      </a:r>
                    </a:p>
                  </a:txBody>
                  <a:tcPr marL="68580" marR="68580" marT="0" marB="0"/>
                </a:tc>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100</a:t>
                      </a:r>
                    </a:p>
                  </a:txBody>
                  <a:tcPr marL="68580" marR="68580" marT="0" marB="0">
                    <a:solidFill>
                      <a:schemeClr val="bg2">
                        <a:lumMod val="75000"/>
                      </a:schemeClr>
                    </a:solidFill>
                  </a:tcPr>
                </a:tc>
                <a:extLst>
                  <a:ext uri="{0D108BD9-81ED-4DB2-BD59-A6C34878D82A}">
                    <a16:rowId xmlns:a16="http://schemas.microsoft.com/office/drawing/2014/main" val="2116759389"/>
                  </a:ext>
                </a:extLst>
              </a:tr>
            </a:tbl>
          </a:graphicData>
        </a:graphic>
      </p:graphicFrame>
    </p:spTree>
    <p:extLst>
      <p:ext uri="{BB962C8B-B14F-4D97-AF65-F5344CB8AC3E}">
        <p14:creationId xmlns:p14="http://schemas.microsoft.com/office/powerpoint/2010/main" val="264192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EB0D8D-E8C9-1B60-9A69-CB4A8096B7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13DF9E4-454E-CA17-4633-0791F2EA21A7}"/>
              </a:ext>
            </a:extLst>
          </p:cNvPr>
          <p:cNvSpPr>
            <a:spLocks noGrp="1"/>
          </p:cNvSpPr>
          <p:nvPr>
            <p:ph type="title"/>
          </p:nvPr>
        </p:nvSpPr>
        <p:spPr/>
        <p:txBody>
          <a:bodyPr/>
          <a:lstStyle/>
          <a:p>
            <a:r>
              <a:rPr lang="en-US" dirty="0"/>
              <a:t>Neurobehavioral Assessments</a:t>
            </a:r>
            <a:br>
              <a:rPr lang="en-US" sz="3600" dirty="0"/>
            </a:br>
            <a:r>
              <a:rPr lang="en-US" sz="3600" dirty="0" err="1"/>
              <a:t>PennCNB</a:t>
            </a:r>
            <a:r>
              <a:rPr lang="en-US" sz="3600" dirty="0"/>
              <a:t>/CBCL/Brief-2 (Cohort B &amp; C)</a:t>
            </a:r>
            <a:endParaRPr lang="en-US" dirty="0"/>
          </a:p>
        </p:txBody>
      </p:sp>
      <p:sp>
        <p:nvSpPr>
          <p:cNvPr id="5" name="TextBox 4">
            <a:extLst>
              <a:ext uri="{FF2B5EF4-FFF2-40B4-BE49-F238E27FC236}">
                <a16:creationId xmlns:a16="http://schemas.microsoft.com/office/drawing/2014/main" id="{4C9604EB-900D-38C7-4D7C-C571E13A8C4C}"/>
              </a:ext>
            </a:extLst>
          </p:cNvPr>
          <p:cNvSpPr txBox="1"/>
          <p:nvPr/>
        </p:nvSpPr>
        <p:spPr>
          <a:xfrm>
            <a:off x="390200" y="1958492"/>
            <a:ext cx="11081400" cy="4524315"/>
          </a:xfrm>
          <a:prstGeom prst="rect">
            <a:avLst/>
          </a:prstGeom>
          <a:noFill/>
        </p:spPr>
        <p:txBody>
          <a:bodyPr wrap="square" rtlCol="0">
            <a:spAutoFit/>
          </a:bodyPr>
          <a:lstStyle/>
          <a:p>
            <a:r>
              <a:rPr lang="en-US" b="1" dirty="0"/>
              <a:t>Restrictions/Notifications on EDC:</a:t>
            </a:r>
          </a:p>
          <a:p>
            <a:pPr marL="285750" indent="-285750">
              <a:buFont typeface="Arial" panose="020B0604020202020204" pitchFamily="34" charset="0"/>
              <a:buChar char="•"/>
            </a:pPr>
            <a:r>
              <a:rPr lang="en-US" dirty="0"/>
              <a:t>Once 185 </a:t>
            </a:r>
            <a:r>
              <a:rPr lang="en-US" dirty="0" err="1"/>
              <a:t>PennCNB</a:t>
            </a:r>
            <a:r>
              <a:rPr lang="en-US" dirty="0"/>
              <a:t> assessments have been completed by children or adolescents who are HEU between the ages of 7-17 (Cohorts B </a:t>
            </a:r>
            <a:r>
              <a:rPr lang="en-US" b="1" u="sng" dirty="0"/>
              <a:t>and</a:t>
            </a:r>
            <a:r>
              <a:rPr lang="en-US" dirty="0"/>
              <a:t> C) </a:t>
            </a:r>
            <a:r>
              <a:rPr lang="en-US" b="1" u="sng" dirty="0"/>
              <a:t>or</a:t>
            </a:r>
            <a:r>
              <a:rPr lang="en-US" dirty="0"/>
              <a:t> a 185 CBCL </a:t>
            </a:r>
            <a:r>
              <a:rPr lang="en-US" b="1" u="sng" dirty="0"/>
              <a:t>or</a:t>
            </a:r>
            <a:r>
              <a:rPr lang="en-US" dirty="0"/>
              <a:t> BRIEF-2 reports have been completed by their caregivers (Cohorts B </a:t>
            </a:r>
            <a:r>
              <a:rPr lang="en-US" b="1" u="sng" dirty="0"/>
              <a:t>and</a:t>
            </a:r>
            <a:r>
              <a:rPr lang="en-US" dirty="0"/>
              <a:t> C), an automatic email will be sent to the entire FLOURISH clinic team, Sr Project Manager, and Principal Investigator.</a:t>
            </a:r>
          </a:p>
          <a:p>
            <a:pPr marL="285750" indent="-285750">
              <a:buFont typeface="Arial" panose="020B0604020202020204" pitchFamily="34" charset="0"/>
              <a:buChar char="•"/>
            </a:pPr>
            <a:r>
              <a:rPr lang="en-US" dirty="0"/>
              <a:t>After 185 of any of these three testing instruments are completed, the team will receive daily email updates on how many  visits have been completed in these groups from DMC</a:t>
            </a:r>
          </a:p>
          <a:p>
            <a:pPr marL="285750" indent="-285750">
              <a:buFont typeface="Arial" panose="020B0604020202020204" pitchFamily="34" charset="0"/>
              <a:buChar char="•"/>
            </a:pPr>
            <a:r>
              <a:rPr lang="en-US" dirty="0"/>
              <a:t>The EDC will restrict any further </a:t>
            </a:r>
            <a:r>
              <a:rPr lang="en-US" dirty="0" err="1"/>
              <a:t>PennCNB</a:t>
            </a:r>
            <a:r>
              <a:rPr lang="en-US" dirty="0"/>
              <a:t>, CBCL, or BRIEF-2 assessment from being completed for a child/adolescent who is HEU or their caregiver once either the number of completed </a:t>
            </a:r>
            <a:r>
              <a:rPr lang="en-US" dirty="0" err="1"/>
              <a:t>PennCNBs</a:t>
            </a:r>
            <a:r>
              <a:rPr lang="en-US" dirty="0"/>
              <a:t> by children/adolescents who are HEU, or the number of CBCLs, or the number of BREIF-2s completed by caregivers of children/adolescents who are HEU reaches 200.</a:t>
            </a:r>
          </a:p>
          <a:p>
            <a:r>
              <a:rPr lang="en-US" b="1" dirty="0"/>
              <a:t>Responsibilities of Head Study Nurses:</a:t>
            </a:r>
          </a:p>
          <a:p>
            <a:pPr marL="285750" indent="-285750">
              <a:buFont typeface="Arial" panose="020B0604020202020204" pitchFamily="34" charset="0"/>
              <a:buChar char="•"/>
            </a:pPr>
            <a:r>
              <a:rPr lang="en-US" dirty="0"/>
              <a:t>Once the trigger of 185 </a:t>
            </a:r>
            <a:r>
              <a:rPr lang="en-US" dirty="0" err="1"/>
              <a:t>PennCNBs</a:t>
            </a:r>
            <a:r>
              <a:rPr lang="en-US" dirty="0"/>
              <a:t> assessments have been completed among children/adolescents who are HEU is reached, or CBCLs or BRIEF-2 by their caregivers, Sam and Gosego will work with the RAs to coordinate the scheduling of the final 15 assessments, recognizing that we may not have 200 of each of the three assessments, but no single assessment can exceed 200.</a:t>
            </a:r>
          </a:p>
        </p:txBody>
      </p:sp>
    </p:spTree>
    <p:extLst>
      <p:ext uri="{BB962C8B-B14F-4D97-AF65-F5344CB8AC3E}">
        <p14:creationId xmlns:p14="http://schemas.microsoft.com/office/powerpoint/2010/main" val="3142560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717D7-7685-F07D-0B3F-F20E1CCD6E89}"/>
              </a:ext>
            </a:extLst>
          </p:cNvPr>
          <p:cNvSpPr>
            <a:spLocks noGrp="1"/>
          </p:cNvSpPr>
          <p:nvPr>
            <p:ph type="title"/>
          </p:nvPr>
        </p:nvSpPr>
        <p:spPr/>
        <p:txBody>
          <a:bodyPr>
            <a:normAutofit/>
          </a:bodyPr>
          <a:lstStyle/>
          <a:p>
            <a:r>
              <a:rPr lang="en-US" dirty="0"/>
              <a:t>Cohort C Follow-up Visits  (3000)</a:t>
            </a:r>
          </a:p>
        </p:txBody>
      </p:sp>
      <p:graphicFrame>
        <p:nvGraphicFramePr>
          <p:cNvPr id="4" name="Content Placeholder 3">
            <a:extLst>
              <a:ext uri="{FF2B5EF4-FFF2-40B4-BE49-F238E27FC236}">
                <a16:creationId xmlns:a16="http://schemas.microsoft.com/office/drawing/2014/main" id="{9D7B0EFD-3142-2540-3420-0E2134993903}"/>
              </a:ext>
            </a:extLst>
          </p:cNvPr>
          <p:cNvGraphicFramePr>
            <a:graphicFrameLocks noGrp="1"/>
          </p:cNvGraphicFramePr>
          <p:nvPr>
            <p:ph idx="1"/>
            <p:extLst>
              <p:ext uri="{D42A27DB-BD31-4B8C-83A1-F6EECF244321}">
                <p14:modId xmlns:p14="http://schemas.microsoft.com/office/powerpoint/2010/main" val="2537321105"/>
              </p:ext>
            </p:extLst>
          </p:nvPr>
        </p:nvGraphicFramePr>
        <p:xfrm>
          <a:off x="745435" y="2404875"/>
          <a:ext cx="10515600" cy="1469895"/>
        </p:xfrm>
        <a:graphic>
          <a:graphicData uri="http://schemas.openxmlformats.org/drawingml/2006/table">
            <a:tbl>
              <a:tblPr firstRow="1" firstCol="1" bandRow="1">
                <a:tableStyleId>{17292A2E-F333-43FB-9621-5CBBE7FDCDCB}</a:tableStyleId>
              </a:tblPr>
              <a:tblGrid>
                <a:gridCol w="5286636">
                  <a:extLst>
                    <a:ext uri="{9D8B030D-6E8A-4147-A177-3AD203B41FA5}">
                      <a16:colId xmlns:a16="http://schemas.microsoft.com/office/drawing/2014/main" val="2826451050"/>
                    </a:ext>
                  </a:extLst>
                </a:gridCol>
                <a:gridCol w="1742988">
                  <a:extLst>
                    <a:ext uri="{9D8B030D-6E8A-4147-A177-3AD203B41FA5}">
                      <a16:colId xmlns:a16="http://schemas.microsoft.com/office/drawing/2014/main" val="3895617622"/>
                    </a:ext>
                  </a:extLst>
                </a:gridCol>
                <a:gridCol w="1742988">
                  <a:extLst>
                    <a:ext uri="{9D8B030D-6E8A-4147-A177-3AD203B41FA5}">
                      <a16:colId xmlns:a16="http://schemas.microsoft.com/office/drawing/2014/main" val="2862313290"/>
                    </a:ext>
                  </a:extLst>
                </a:gridCol>
                <a:gridCol w="1742988">
                  <a:extLst>
                    <a:ext uri="{9D8B030D-6E8A-4147-A177-3AD203B41FA5}">
                      <a16:colId xmlns:a16="http://schemas.microsoft.com/office/drawing/2014/main" val="1958494998"/>
                    </a:ext>
                  </a:extLst>
                </a:gridCol>
              </a:tblGrid>
              <a:tr h="529262">
                <a:tc>
                  <a:txBody>
                    <a:bodyPr/>
                    <a:lstStyle/>
                    <a:p>
                      <a:pPr marL="0" marR="0">
                        <a:lnSpc>
                          <a:spcPct val="115000"/>
                        </a:lnSpc>
                        <a:spcBef>
                          <a:spcPts val="0"/>
                        </a:spcBef>
                        <a:spcAft>
                          <a:spcPts val="0"/>
                        </a:spcAft>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3200" kern="100" dirty="0">
                          <a:effectLst/>
                          <a:latin typeface="Calibri" panose="020F0502020204030204" pitchFamily="34" charset="0"/>
                          <a:ea typeface="Aptos" panose="020B0004020202020204" pitchFamily="34" charset="0"/>
                          <a:cs typeface="Times New Roman" panose="02020603050405020304" pitchFamily="18" charset="0"/>
                        </a:rPr>
                        <a:t>Total</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3200" kern="100" dirty="0">
                          <a:effectLst/>
                          <a:latin typeface="Calibri" panose="020F0502020204030204" pitchFamily="34" charset="0"/>
                          <a:ea typeface="Aptos" panose="020B0004020202020204" pitchFamily="34" charset="0"/>
                          <a:cs typeface="Times New Roman" panose="02020603050405020304" pitchFamily="18" charset="0"/>
                        </a:rPr>
                        <a:t>HEU</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3200" kern="100" dirty="0">
                          <a:effectLst/>
                          <a:latin typeface="Calibri" panose="020F0502020204030204" pitchFamily="34" charset="0"/>
                          <a:ea typeface="Aptos" panose="020B0004020202020204" pitchFamily="34" charset="0"/>
                          <a:cs typeface="Times New Roman" panose="02020603050405020304" pitchFamily="18" charset="0"/>
                        </a:rPr>
                        <a:t>HUU</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4077528"/>
                  </a:ext>
                </a:extLst>
              </a:tr>
              <a:tr h="936685">
                <a:tc>
                  <a:txBody>
                    <a:bodyPr/>
                    <a:lstStyle/>
                    <a:p>
                      <a:pPr marL="0" marR="0">
                        <a:lnSpc>
                          <a:spcPct val="115000"/>
                        </a:lnSpc>
                        <a:spcBef>
                          <a:spcPts val="0"/>
                        </a:spcBef>
                        <a:spcAft>
                          <a:spcPts val="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Cohort C Follow-up Visits 3000</a:t>
                      </a:r>
                      <a:endPar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800" kern="100" dirty="0">
                          <a:effectLst/>
                        </a:rPr>
                        <a:t>300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800" kern="100" dirty="0">
                          <a:effectLst/>
                        </a:rPr>
                        <a:t>100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marR="0">
                        <a:lnSpc>
                          <a:spcPct val="115000"/>
                        </a:lnSpc>
                        <a:spcBef>
                          <a:spcPts val="0"/>
                        </a:spcBef>
                        <a:spcAft>
                          <a:spcPts val="0"/>
                        </a:spcAft>
                      </a:pPr>
                      <a:r>
                        <a:rPr lang="en-US" sz="2800" kern="100" dirty="0">
                          <a:effectLst/>
                        </a:rPr>
                        <a:t>200</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noFill/>
                  </a:tcPr>
                </a:tc>
                <a:extLst>
                  <a:ext uri="{0D108BD9-81ED-4DB2-BD59-A6C34878D82A}">
                    <a16:rowId xmlns:a16="http://schemas.microsoft.com/office/drawing/2014/main" val="3647307897"/>
                  </a:ext>
                </a:extLst>
              </a:tr>
            </a:tbl>
          </a:graphicData>
        </a:graphic>
      </p:graphicFrame>
    </p:spTree>
    <p:extLst>
      <p:ext uri="{BB962C8B-B14F-4D97-AF65-F5344CB8AC3E}">
        <p14:creationId xmlns:p14="http://schemas.microsoft.com/office/powerpoint/2010/main" val="419511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D9B7EC1-22BA-E9CD-A3F4-DD1101AC9D5E}"/>
              </a:ext>
            </a:extLst>
          </p:cNvPr>
          <p:cNvSpPr txBox="1"/>
          <p:nvPr/>
        </p:nvSpPr>
        <p:spPr>
          <a:xfrm>
            <a:off x="303050" y="1690688"/>
            <a:ext cx="11585900" cy="4801314"/>
          </a:xfrm>
          <a:prstGeom prst="rect">
            <a:avLst/>
          </a:prstGeom>
          <a:noFill/>
        </p:spPr>
        <p:txBody>
          <a:bodyPr wrap="square" rtlCol="0">
            <a:spAutoFit/>
          </a:bodyPr>
          <a:lstStyle/>
          <a:p>
            <a:r>
              <a:rPr lang="en-US" b="1" dirty="0"/>
              <a:t>Restrictions/Notifications on EDC:</a:t>
            </a:r>
          </a:p>
          <a:p>
            <a:pPr marL="285750" indent="-285750">
              <a:buFont typeface="Arial" panose="020B0604020202020204" pitchFamily="34" charset="0"/>
              <a:buChar char="•"/>
            </a:pPr>
            <a:r>
              <a:rPr lang="en-US" dirty="0"/>
              <a:t>Once 185 Cohort C follow-up visits have been completed by adolescents aged 10-18 who are HUU (</a:t>
            </a:r>
            <a:r>
              <a:rPr lang="en-US" b="1" u="sng" dirty="0"/>
              <a:t>only</a:t>
            </a:r>
            <a:r>
              <a:rPr lang="en-US" dirty="0"/>
              <a:t> in Cohort C) an automatic email will be sent to the entire FLOURISH clinic team, Sr Project Manager and Principal Investigator.</a:t>
            </a:r>
          </a:p>
          <a:p>
            <a:pPr marL="285750" indent="-285750">
              <a:buFont typeface="Arial" panose="020B0604020202020204" pitchFamily="34" charset="0"/>
              <a:buChar char="•"/>
            </a:pPr>
            <a:r>
              <a:rPr lang="en-US" dirty="0"/>
              <a:t>Once 85 Cohort C follow-up visits have been completed by adolescents aged 10-18 who are HEU (</a:t>
            </a:r>
            <a:r>
              <a:rPr lang="en-US" b="1" u="sng" dirty="0"/>
              <a:t>only</a:t>
            </a:r>
            <a:r>
              <a:rPr lang="en-US" dirty="0"/>
              <a:t> in Cohort C) an automatic email will be sent to the entire FLOURISH clinic team, Sr Project Manager, and Principal Investigator</a:t>
            </a:r>
          </a:p>
          <a:p>
            <a:pPr marL="285750" indent="-285750">
              <a:buFont typeface="Arial" panose="020B0604020202020204" pitchFamily="34" charset="0"/>
              <a:buChar char="•"/>
            </a:pPr>
            <a:r>
              <a:rPr lang="en-US" dirty="0"/>
              <a:t>After 185 HUU follow-up visits are completed, the team will receive daily email updates on how many visits have been completed in this group from DMC</a:t>
            </a:r>
          </a:p>
          <a:p>
            <a:pPr marL="285750" indent="-285750">
              <a:buFont typeface="Arial" panose="020B0604020202020204" pitchFamily="34" charset="0"/>
              <a:buChar char="•"/>
            </a:pPr>
            <a:r>
              <a:rPr lang="en-US" dirty="0"/>
              <a:t>After 85 HEU follow-up visits are completed, the team will receive daily email updates on how many  visits have been completed in this group from DMC</a:t>
            </a:r>
          </a:p>
          <a:p>
            <a:pPr marL="285750" indent="-285750">
              <a:buFont typeface="Arial" panose="020B0604020202020204" pitchFamily="34" charset="0"/>
              <a:buChar char="•"/>
            </a:pPr>
            <a:r>
              <a:rPr lang="en-US" dirty="0"/>
              <a:t>The EDC will restrict any further Cohort C follow-up visits from being scheduled and completed after 200 HUU and 100 HEU visits have been completed in each group. </a:t>
            </a:r>
          </a:p>
          <a:p>
            <a:r>
              <a:rPr lang="en-US" b="1" dirty="0"/>
              <a:t>Responsibilities of Head Study Nurses:</a:t>
            </a:r>
          </a:p>
          <a:p>
            <a:pPr marL="285750" indent="-285750">
              <a:buFont typeface="Arial" panose="020B0604020202020204" pitchFamily="34" charset="0"/>
              <a:buChar char="•"/>
            </a:pPr>
            <a:r>
              <a:rPr lang="en-US" dirty="0"/>
              <a:t>Once the trigger of 185 HUU Cohort C follow-up visits and the 85 HEU Cohort C follow-up visits have been completed, Sam and Gosego will work with the RAs to coordinate the scheduling of the final 15 follow-up visits within each exposure group</a:t>
            </a:r>
          </a:p>
        </p:txBody>
      </p:sp>
      <p:sp>
        <p:nvSpPr>
          <p:cNvPr id="7" name="Title 1">
            <a:extLst>
              <a:ext uri="{FF2B5EF4-FFF2-40B4-BE49-F238E27FC236}">
                <a16:creationId xmlns:a16="http://schemas.microsoft.com/office/drawing/2014/main" id="{69AC85AF-961F-9175-2AE0-E5D8C8939126}"/>
              </a:ext>
            </a:extLst>
          </p:cNvPr>
          <p:cNvSpPr>
            <a:spLocks noGrp="1"/>
          </p:cNvSpPr>
          <p:nvPr>
            <p:ph type="title"/>
          </p:nvPr>
        </p:nvSpPr>
        <p:spPr>
          <a:xfrm>
            <a:off x="838200" y="365125"/>
            <a:ext cx="10515600" cy="1325563"/>
          </a:xfrm>
        </p:spPr>
        <p:txBody>
          <a:bodyPr>
            <a:normAutofit/>
          </a:bodyPr>
          <a:lstStyle/>
          <a:p>
            <a:r>
              <a:rPr lang="en-US" dirty="0"/>
              <a:t>Cohort C Follow-up Visits  (3000)</a:t>
            </a:r>
          </a:p>
        </p:txBody>
      </p:sp>
    </p:spTree>
    <p:extLst>
      <p:ext uri="{BB962C8B-B14F-4D97-AF65-F5344CB8AC3E}">
        <p14:creationId xmlns:p14="http://schemas.microsoft.com/office/powerpoint/2010/main" val="38369454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847</TotalTime>
  <Words>546</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Aptos</vt:lpstr>
      <vt:lpstr>Aptos Display</vt:lpstr>
      <vt:lpstr>Arial</vt:lpstr>
      <vt:lpstr>Calibri</vt:lpstr>
      <vt:lpstr>Office Theme</vt:lpstr>
      <vt:lpstr>FLOURISH Group Maximums and EDC Controls </vt:lpstr>
      <vt:lpstr>Neurobehavioral Assessments PennCNB/CBCL/Brief-2 (Cohort B &amp; C)</vt:lpstr>
      <vt:lpstr>Neurobehavioral Assessments PennCNB/CBCL/Brief-2 (Cohort B &amp; C)</vt:lpstr>
      <vt:lpstr>Cohort C Follow-up Visits  (3000)</vt:lpstr>
      <vt:lpstr>Cohort C Follow-up Visits  (3000)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Schenkel, Sara</dc:creator>
  <cp:lastModifiedBy>Schenkel, Sara</cp:lastModifiedBy>
  <cp:revision>12</cp:revision>
  <dcterms:created xsi:type="dcterms:W3CDTF">2025-03-07T15:09:28Z</dcterms:created>
  <dcterms:modified xsi:type="dcterms:W3CDTF">2025-03-13T13:17:16Z</dcterms:modified>
</cp:coreProperties>
</file>